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3" r:id="rId2"/>
    <p:sldId id="2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4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41B0F-223D-462B-A8C3-3C6730DE0BED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E590A-133E-4311-88BF-DC637E6A6E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52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CA" b="0" dirty="0">
                <a:effectLst/>
              </a:rPr>
              <a:t/>
            </a:r>
            <a:br>
              <a:rPr lang="en-CA" b="0" dirty="0">
                <a:effectLst/>
              </a:rPr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1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CA" b="0" dirty="0">
                <a:effectLst/>
              </a:rPr>
              <a:t/>
            </a:r>
            <a:br>
              <a:rPr lang="en-CA" b="0" dirty="0">
                <a:effectLst/>
              </a:rPr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8DAE-1943-44AE-9206-1D2FBFD6C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6AEC1-D57D-45CC-A88F-0D25F9404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99B44-4063-4E99-95F4-52CA31E7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CB225-6AEC-4B47-9DDE-9E613135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5DD9E-7771-4A54-BB5C-F842C6E7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475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6129-B04F-41B8-9662-4A1FE8A1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4FBF6-9D35-4A24-B212-EF5EF6B8B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BD38-E560-4EBA-B27D-7EB4C6D5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102F9-4E3F-463C-8833-DCFF72C2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553B2-C88A-4F56-943C-0092DC7E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37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F00BD1-7215-4A34-B83F-587231D9F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C260B-62CB-4D26-9686-79E08BC87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E0EF-D936-4926-9347-BF70C0FE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5CEC5-55DB-48DB-BD2E-6096CF53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DAF51-352F-43ED-BCE7-1A156DEA2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64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6FA39-0A75-4BD3-AA22-3DA257701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A6F8-3262-4166-8C14-DD4EBB02C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C437E-2F5C-44D9-AF39-95EBA574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2D04F-E94C-4962-B850-9B9072BE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B0C35-F6B3-4B76-A363-2AACEA20F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87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5F6A-085E-4401-A214-0D41CFEA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F67EF-2680-4763-87AB-843764A58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8F15A-C0A5-4C1F-9101-3432E5E4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89DFC-2462-48A1-8E7D-F6BAD4F4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1E82F-F2A7-45E5-BFFD-CF35ED47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77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CEB47-9819-43A8-B433-258CE84CF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4132E-5A57-4C2C-92D7-5949236C7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07C40-E9AD-47A0-BA4C-C2F6ACE6F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D609B-F06D-44CE-99B0-CBD9EA6B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469AC-6533-4271-ABC4-BA9F1EF3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EDB7E-C2CC-4B4F-B073-A024CBD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88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4901B-A40C-477F-ABCD-10A6CA7C7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620DE-F1BC-473C-BD5A-7F189D132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68882-129D-4037-AC94-85EEB48AE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F12D2-D4D0-4F14-9E31-05A44A7AE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C66628-0422-40B8-A342-D7856F1828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FC7937-46F9-42A5-996E-DEF4F5E98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D31B0-A647-41BC-93D2-B5DBE39E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A3506D-00D5-4801-8262-C022A40A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55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3E4C-DB96-4F53-BAA8-AECDED50D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C5C03-10EF-45BB-90BB-20552793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68D6F-324F-4D74-8F9A-9EE7A274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185"/>
            <a:ext cx="4114800" cy="365125"/>
          </a:xfrm>
        </p:spPr>
        <p:txBody>
          <a:bodyPr/>
          <a:lstStyle/>
          <a:p>
            <a:r>
              <a:rPr lang="en-CA" dirty="0"/>
              <a:t>© Durivage Management Solutions Limited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C7527-D591-4D86-899A-D860A9F3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90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E84834-5A97-4AF7-8F5B-1B1ABFC7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735FF-6048-4612-8DC3-2857F563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DA419-2D64-4DD3-ADCC-F395CB9B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709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4815E-0418-4583-B618-577A7C1F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45094-051E-4162-907A-380CDD872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F32CA-B1E8-4422-BDA7-E27A936A9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D371D-620A-425E-8484-520BD786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6C20E-0A0F-4DB5-8DC5-EB5FCB6A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E5433-E8C8-4299-B06B-84B307BF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956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B685-14EC-4C80-81D6-3CCF0195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258BD1-0EC4-49EE-9CE3-DA7464F53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5774E-3A43-49CF-B2DB-D5E589A08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5D1C8-4B73-459F-902A-12519267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EB68C-6948-48A4-82BA-13AAED47F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7310E-8D2D-45DE-B047-9669B1E8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55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DF0CC-D778-4D24-885A-90BB7C426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9B3CE-D44B-4E1D-A57E-B532C7C82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32509-F695-4C56-9B2D-7BF522258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EF06-5163-415C-8EE7-7A5B71353076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56CBE-5264-45FD-9551-35D492B59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© Durivage Management Solutions Limited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5B4FD-7EAA-466F-94A6-763C7D65D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976A-0B97-4469-B1E7-4FF55E101F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44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8C030C-C02D-4F29-AECB-D36628FD7FBE}"/>
              </a:ext>
            </a:extLst>
          </p:cNvPr>
          <p:cNvSpPr/>
          <p:nvPr/>
        </p:nvSpPr>
        <p:spPr>
          <a:xfrm>
            <a:off x="0" y="6610217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/>
              <a:t>© 2018 Durivage Management Solutions Limited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20160"/>
              </p:ext>
            </p:extLst>
          </p:nvPr>
        </p:nvGraphicFramePr>
        <p:xfrm>
          <a:off x="336431" y="518690"/>
          <a:ext cx="573405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Background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Background of the problem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Context required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 to fully understand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Importance of the problem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644937"/>
              </p:ext>
            </p:extLst>
          </p:nvPr>
        </p:nvGraphicFramePr>
        <p:xfrm>
          <a:off x="336431" y="2533590"/>
          <a:ext cx="573405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2. Current Conditions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Diagram of current situation or process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Highlight 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(starbursts) </a:t>
                      </a: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what about the situation is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 not ideal or a </a:t>
                      </a: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problems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Extent of the problem(s) use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 data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46955"/>
              </p:ext>
            </p:extLst>
          </p:nvPr>
        </p:nvGraphicFramePr>
        <p:xfrm>
          <a:off x="336431" y="4499407"/>
          <a:ext cx="574757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7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3. Goal/Target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Diagram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 of proposed new process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Countermeasures are shown as clouds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Measurable targets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60767"/>
              </p:ext>
            </p:extLst>
          </p:nvPr>
        </p:nvGraphicFramePr>
        <p:xfrm>
          <a:off x="336430" y="5888891"/>
          <a:ext cx="5759569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4. Root Cause Analysis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Root cause analysis for problem(s)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226787"/>
              </p:ext>
            </p:extLst>
          </p:nvPr>
        </p:nvGraphicFramePr>
        <p:xfrm>
          <a:off x="6240016" y="896496"/>
          <a:ext cx="5704336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5. Response Plan (Experiments)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What?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Where?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Action to be taken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Responsible 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Times, Dates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299052"/>
              </p:ext>
            </p:extLst>
          </p:nvPr>
        </p:nvGraphicFramePr>
        <p:xfrm>
          <a:off x="6240016" y="5364426"/>
          <a:ext cx="5704336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7 &amp; 8 Follow up Actions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How and when will the effect be checked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27787" y="16577"/>
            <a:ext cx="10515600" cy="357530"/>
          </a:xfrm>
        </p:spPr>
        <p:txBody>
          <a:bodyPr>
            <a:normAutofit/>
          </a:bodyPr>
          <a:lstStyle/>
          <a:p>
            <a:r>
              <a:rPr lang="en-CA" sz="1800" dirty="0" err="1"/>
              <a:t>A3</a:t>
            </a:r>
            <a:r>
              <a:rPr lang="en-CA" sz="1800" dirty="0"/>
              <a:t> Report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48613" y="13166"/>
            <a:ext cx="15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Problem Title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206974"/>
              </p:ext>
            </p:extLst>
          </p:nvPr>
        </p:nvGraphicFramePr>
        <p:xfrm>
          <a:off x="6240016" y="71162"/>
          <a:ext cx="570433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879">
                  <a:extLst>
                    <a:ext uri="{9D8B030D-6E8A-4147-A177-3AD203B41FA5}">
                      <a16:colId xmlns:a16="http://schemas.microsoft.com/office/drawing/2014/main" val="3488952559"/>
                    </a:ext>
                  </a:extLst>
                </a:gridCol>
                <a:gridCol w="1027865">
                  <a:extLst>
                    <a:ext uri="{9D8B030D-6E8A-4147-A177-3AD203B41FA5}">
                      <a16:colId xmlns:a16="http://schemas.microsoft.com/office/drawing/2014/main" val="1589298729"/>
                    </a:ext>
                  </a:extLst>
                </a:gridCol>
                <a:gridCol w="1009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191">
                  <a:extLst>
                    <a:ext uri="{9D8B030D-6E8A-4147-A177-3AD203B41FA5}">
                      <a16:colId xmlns:a16="http://schemas.microsoft.com/office/drawing/2014/main" val="2895389438"/>
                    </a:ext>
                  </a:extLst>
                </a:gridCol>
                <a:gridCol w="865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err="1">
                          <a:solidFill>
                            <a:schemeClr val="tx1"/>
                          </a:solidFill>
                          <a:latin typeface="+mn-lt"/>
                        </a:rPr>
                        <a:t>A3</a:t>
                      </a:r>
                      <a:r>
                        <a:rPr lang="en-CA" dirty="0">
                          <a:solidFill>
                            <a:schemeClr val="tx1"/>
                          </a:solidFill>
                          <a:latin typeface="+mn-lt"/>
                        </a:rPr>
                        <a:t> owner: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tx1"/>
                          </a:solidFill>
                          <a:latin typeface="+mn-lt"/>
                        </a:rPr>
                        <a:t>Client: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tx1"/>
                          </a:solidFill>
                          <a:latin typeface="+mn-lt"/>
                        </a:rPr>
                        <a:t>Team: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tx1"/>
                          </a:solidFill>
                          <a:latin typeface="+mn-lt"/>
                        </a:rPr>
                        <a:t>Others: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2888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83929"/>
              </p:ext>
            </p:extLst>
          </p:nvPr>
        </p:nvGraphicFramePr>
        <p:xfrm>
          <a:off x="6240016" y="3773081"/>
          <a:ext cx="5704336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6. Confirmation (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Results)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Date check done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Results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 compared to predictions</a:t>
                      </a:r>
                      <a:endParaRPr lang="en-CA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0398F9A7-FEB5-43AC-8971-07C9CC162C1E}"/>
              </a:ext>
            </a:extLst>
          </p:cNvPr>
          <p:cNvSpPr txBox="1"/>
          <p:nvPr/>
        </p:nvSpPr>
        <p:spPr>
          <a:xfrm>
            <a:off x="11464734" y="880017"/>
            <a:ext cx="479618" cy="369332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CA" dirty="0"/>
              <a:t>Do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790464-6407-4671-BD97-AE697A1A5F8F}"/>
              </a:ext>
            </a:extLst>
          </p:cNvPr>
          <p:cNvSpPr txBox="1"/>
          <p:nvPr/>
        </p:nvSpPr>
        <p:spPr>
          <a:xfrm>
            <a:off x="11105661" y="3770531"/>
            <a:ext cx="838691" cy="369332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CA" dirty="0"/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C2E594-1860-4CF1-A6BE-D257F8A9664B}"/>
              </a:ext>
            </a:extLst>
          </p:cNvPr>
          <p:cNvSpPr txBox="1"/>
          <p:nvPr/>
        </p:nvSpPr>
        <p:spPr>
          <a:xfrm>
            <a:off x="11426261" y="5364426"/>
            <a:ext cx="518091" cy="369332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CA" dirty="0"/>
              <a:t>Act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4AB77A-B808-4D71-A88F-070C89C426F0}"/>
              </a:ext>
            </a:extLst>
          </p:cNvPr>
          <p:cNvSpPr txBox="1"/>
          <p:nvPr/>
        </p:nvSpPr>
        <p:spPr>
          <a:xfrm rot="16200000">
            <a:off x="2839824" y="3381312"/>
            <a:ext cx="6119025" cy="369332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80543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01435"/>
              </p:ext>
            </p:extLst>
          </p:nvPr>
        </p:nvGraphicFramePr>
        <p:xfrm>
          <a:off x="336431" y="518690"/>
          <a:ext cx="573405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Background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92353"/>
              </p:ext>
            </p:extLst>
          </p:nvPr>
        </p:nvGraphicFramePr>
        <p:xfrm>
          <a:off x="336431" y="2533590"/>
          <a:ext cx="57340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2. Current Conditions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289515"/>
              </p:ext>
            </p:extLst>
          </p:nvPr>
        </p:nvGraphicFramePr>
        <p:xfrm>
          <a:off x="336431" y="4499407"/>
          <a:ext cx="57475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7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3. Goal/Target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199367"/>
              </p:ext>
            </p:extLst>
          </p:nvPr>
        </p:nvGraphicFramePr>
        <p:xfrm>
          <a:off x="336430" y="5888891"/>
          <a:ext cx="5759569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4. Root Cause Analysis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99280"/>
              </p:ext>
            </p:extLst>
          </p:nvPr>
        </p:nvGraphicFramePr>
        <p:xfrm>
          <a:off x="6240016" y="896496"/>
          <a:ext cx="57043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5. Response Plan (Experiments)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What?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Where?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9047"/>
              </p:ext>
            </p:extLst>
          </p:nvPr>
        </p:nvGraphicFramePr>
        <p:xfrm>
          <a:off x="6240016" y="5364426"/>
          <a:ext cx="57043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7 &amp; 8 Follow up Actions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61950" y="5985"/>
            <a:ext cx="10515600" cy="376513"/>
          </a:xfrm>
        </p:spPr>
        <p:txBody>
          <a:bodyPr>
            <a:normAutofit/>
          </a:bodyPr>
          <a:lstStyle/>
          <a:p>
            <a:r>
              <a:rPr lang="en-CA" sz="1800" dirty="0" err="1"/>
              <a:t>A3</a:t>
            </a:r>
            <a:r>
              <a:rPr lang="en-CA" sz="1800" dirty="0"/>
              <a:t> Report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48613" y="13166"/>
            <a:ext cx="15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Problem Title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240016" y="71162"/>
          <a:ext cx="570433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879">
                  <a:extLst>
                    <a:ext uri="{9D8B030D-6E8A-4147-A177-3AD203B41FA5}">
                      <a16:colId xmlns:a16="http://schemas.microsoft.com/office/drawing/2014/main" val="3488952559"/>
                    </a:ext>
                  </a:extLst>
                </a:gridCol>
                <a:gridCol w="1027865">
                  <a:extLst>
                    <a:ext uri="{9D8B030D-6E8A-4147-A177-3AD203B41FA5}">
                      <a16:colId xmlns:a16="http://schemas.microsoft.com/office/drawing/2014/main" val="1589298729"/>
                    </a:ext>
                  </a:extLst>
                </a:gridCol>
                <a:gridCol w="1009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191">
                  <a:extLst>
                    <a:ext uri="{9D8B030D-6E8A-4147-A177-3AD203B41FA5}">
                      <a16:colId xmlns:a16="http://schemas.microsoft.com/office/drawing/2014/main" val="2895389438"/>
                    </a:ext>
                  </a:extLst>
                </a:gridCol>
                <a:gridCol w="865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err="1">
                          <a:solidFill>
                            <a:schemeClr val="tx1"/>
                          </a:solidFill>
                          <a:latin typeface="+mn-lt"/>
                        </a:rPr>
                        <a:t>A3</a:t>
                      </a:r>
                      <a:r>
                        <a:rPr lang="en-CA" dirty="0">
                          <a:solidFill>
                            <a:schemeClr val="tx1"/>
                          </a:solidFill>
                          <a:latin typeface="+mn-lt"/>
                        </a:rPr>
                        <a:t> owner: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tx1"/>
                          </a:solidFill>
                          <a:latin typeface="+mn-lt"/>
                        </a:rPr>
                        <a:t>Client: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tx1"/>
                          </a:solidFill>
                          <a:latin typeface="+mn-lt"/>
                        </a:rPr>
                        <a:t>Team: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tx1"/>
                          </a:solidFill>
                          <a:latin typeface="+mn-lt"/>
                        </a:rPr>
                        <a:t>Others: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2888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79073"/>
              </p:ext>
            </p:extLst>
          </p:nvPr>
        </p:nvGraphicFramePr>
        <p:xfrm>
          <a:off x="6240016" y="3773081"/>
          <a:ext cx="5704336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6. Confirmation (</a:t>
                      </a:r>
                      <a:r>
                        <a:rPr lang="en-CA" baseline="0" dirty="0">
                          <a:solidFill>
                            <a:schemeClr val="tx1"/>
                          </a:solidFill>
                        </a:rPr>
                        <a:t>Results)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5AEB1386-C1AD-47FF-B07B-3217A4DF64FC}"/>
              </a:ext>
            </a:extLst>
          </p:cNvPr>
          <p:cNvSpPr/>
          <p:nvPr/>
        </p:nvSpPr>
        <p:spPr>
          <a:xfrm>
            <a:off x="0" y="6610217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/>
              <a:t>© 2018 Durivage Management Solutions Limited</a:t>
            </a:r>
          </a:p>
        </p:txBody>
      </p:sp>
    </p:spTree>
    <p:extLst>
      <p:ext uri="{BB962C8B-B14F-4D97-AF65-F5344CB8AC3E}">
        <p14:creationId xmlns:p14="http://schemas.microsoft.com/office/powerpoint/2010/main" val="380985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208</Words>
  <Application>Microsoft Office PowerPoint</Application>
  <PresentationFormat>Widescreen</PresentationFormat>
  <Paragraphs>67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A3 Report</vt:lpstr>
      <vt:lpstr>A3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A3 Report</dc:title>
  <dc:creator>Francine Durivage</dc:creator>
  <cp:lastModifiedBy>Paul Grenon</cp:lastModifiedBy>
  <cp:revision>2</cp:revision>
  <dcterms:created xsi:type="dcterms:W3CDTF">2018-10-12T08:35:29Z</dcterms:created>
  <dcterms:modified xsi:type="dcterms:W3CDTF">2018-10-25T12:57:20Z</dcterms:modified>
</cp:coreProperties>
</file>